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0" r:id="rId3"/>
    <p:sldId id="291" r:id="rId4"/>
    <p:sldId id="292" r:id="rId5"/>
    <p:sldId id="301" r:id="rId6"/>
    <p:sldId id="303" r:id="rId7"/>
    <p:sldId id="267" r:id="rId8"/>
    <p:sldId id="295" r:id="rId9"/>
    <p:sldId id="298" r:id="rId10"/>
    <p:sldId id="299" r:id="rId1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80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4711" y="4021835"/>
            <a:ext cx="190500" cy="18897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8783" y="0"/>
            <a:ext cx="1335531" cy="270814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7155" y="4572"/>
            <a:ext cx="237744" cy="108966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9144"/>
            <a:ext cx="524256" cy="466343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62355" y="5480303"/>
            <a:ext cx="513588" cy="1373123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94944" y="4572"/>
            <a:ext cx="385572" cy="1740407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4881371"/>
            <a:ext cx="443484" cy="195833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95883" y="4572"/>
            <a:ext cx="813816" cy="4026407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319783" y="4867655"/>
            <a:ext cx="978819" cy="1990344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04444" y="9144"/>
            <a:ext cx="833628" cy="68351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09977" y="1109598"/>
            <a:ext cx="8324215" cy="2330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5419" y="3997604"/>
            <a:ext cx="8119745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144" y="0"/>
            <a:ext cx="1166352" cy="236677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3549396"/>
            <a:ext cx="219456" cy="66141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4482084"/>
            <a:ext cx="242316" cy="23622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24027" y="4867656"/>
            <a:ext cx="975844" cy="199034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371612" y="0"/>
            <a:ext cx="529304" cy="626363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1532107" y="5551932"/>
            <a:ext cx="507492" cy="1296923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1631168" y="4572"/>
            <a:ext cx="384048" cy="1725167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1440668" y="4867655"/>
            <a:ext cx="384048" cy="19811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94257" y="523443"/>
            <a:ext cx="9603485" cy="1562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20216" y="2220344"/>
            <a:ext cx="6027420" cy="3536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anteen2.png" TargetMode="External"/><Relationship Id="rId7" Type="http://schemas.openxmlformats.org/officeDocument/2006/relationships/hyperlink" Target="Bus%20Stand%20(2).jpg" TargetMode="External"/><Relationship Id="rId2" Type="http://schemas.openxmlformats.org/officeDocument/2006/relationships/hyperlink" Target="Canteen1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Bus%20Stant%20TA.jpg" TargetMode="External"/><Relationship Id="rId5" Type="http://schemas.openxmlformats.org/officeDocument/2006/relationships/hyperlink" Target="BusStantTA.jpg" TargetMode="External"/><Relationship Id="rId4" Type="http://schemas.openxmlformats.org/officeDocument/2006/relationships/hyperlink" Target="Busstand%20ToiletB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reB2.png" TargetMode="External"/><Relationship Id="rId7" Type="http://schemas.openxmlformats.org/officeDocument/2006/relationships/hyperlink" Target="Season%20Ticket.png" TargetMode="External"/><Relationship Id="rId2" Type="http://schemas.openxmlformats.org/officeDocument/2006/relationships/hyperlink" Target="Library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re3.jpg" TargetMode="External"/><Relationship Id="rId5" Type="http://schemas.openxmlformats.org/officeDocument/2006/relationships/hyperlink" Target="FireA1.jpg" TargetMode="External"/><Relationship Id="rId4" Type="http://schemas.openxmlformats.org/officeDocument/2006/relationships/hyperlink" Target="FireA2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Audit.docx" TargetMode="External"/><Relationship Id="rId2" Type="http://schemas.openxmlformats.org/officeDocument/2006/relationships/hyperlink" Target="Fence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Park%20Shed%20A.pn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rker%20T%20A3.jpg" TargetMode="External"/><Relationship Id="rId3" Type="http://schemas.openxmlformats.org/officeDocument/2006/relationships/hyperlink" Target="Kalaimagal%20RoadA1.png" TargetMode="External"/><Relationship Id="rId7" Type="http://schemas.openxmlformats.org/officeDocument/2006/relationships/hyperlink" Target="MARKRT%20tOILET%20B.png" TargetMode="External"/><Relationship Id="rId2" Type="http://schemas.openxmlformats.org/officeDocument/2006/relationships/hyperlink" Target="Kalai%20Road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VinaA.png" TargetMode="External"/><Relationship Id="rId5" Type="http://schemas.openxmlformats.org/officeDocument/2006/relationships/hyperlink" Target="VinaB.png" TargetMode="External"/><Relationship Id="rId4" Type="http://schemas.openxmlformats.org/officeDocument/2006/relationships/hyperlink" Target="KalaiA2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KaskisionB.png" TargetMode="External"/><Relationship Id="rId2" Type="http://schemas.openxmlformats.org/officeDocument/2006/relationships/hyperlink" Target="Patch%20A.png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KaskisionA.pn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SD%20B.jpeg" TargetMode="External"/><Relationship Id="rId3" Type="http://schemas.openxmlformats.org/officeDocument/2006/relationships/hyperlink" Target="Market%20RoofA.jpg" TargetMode="External"/><Relationship Id="rId7" Type="http://schemas.openxmlformats.org/officeDocument/2006/relationships/hyperlink" Target="Market%20Roof%20A4.jpg" TargetMode="External"/><Relationship Id="rId2" Type="http://schemas.openxmlformats.org/officeDocument/2006/relationships/hyperlink" Target="MR%20A.jpe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R%20A22.jpeg" TargetMode="External"/><Relationship Id="rId5" Type="http://schemas.openxmlformats.org/officeDocument/2006/relationships/hyperlink" Target="MR%20A2.jpeg" TargetMode="External"/><Relationship Id="rId4" Type="http://schemas.openxmlformats.org/officeDocument/2006/relationships/hyperlink" Target="Market%20Roof%20A5.jpg" TargetMode="External"/><Relationship Id="rId9" Type="http://schemas.openxmlformats.org/officeDocument/2006/relationships/hyperlink" Target="SD%20A.jpe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RM%20A.jpg" TargetMode="External"/><Relationship Id="rId2" Type="http://schemas.openxmlformats.org/officeDocument/2006/relationships/hyperlink" Target="RM%20B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Dolphin%20A1.jpg" TargetMode="External"/><Relationship Id="rId7" Type="http://schemas.openxmlformats.org/officeDocument/2006/relationships/hyperlink" Target="Xmas%20A.jpeg" TargetMode="External"/><Relationship Id="rId2" Type="http://schemas.openxmlformats.org/officeDocument/2006/relationships/hyperlink" Target="DilphinB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XmasB%20(2).jpg" TargetMode="External"/><Relationship Id="rId5" Type="http://schemas.openxmlformats.org/officeDocument/2006/relationships/hyperlink" Target="XmasB%20(1).jpg" TargetMode="External"/><Relationship Id="rId4" Type="http://schemas.openxmlformats.org/officeDocument/2006/relationships/hyperlink" Target="DolphinA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109977" y="1109598"/>
            <a:ext cx="8324215" cy="3826047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 marR="5080" algn="ctr">
              <a:lnSpc>
                <a:spcPts val="5830"/>
              </a:lnSpc>
              <a:spcBef>
                <a:spcPts val="835"/>
              </a:spcBef>
            </a:pPr>
            <a:r>
              <a:rPr lang="en-US" sz="5400" spc="-305" dirty="0">
                <a:solidFill>
                  <a:srgbClr val="001F5F"/>
                </a:solidFill>
              </a:rPr>
              <a:t>URBAN</a:t>
            </a:r>
            <a:r>
              <a:rPr lang="en-US" sz="5400" spc="10" dirty="0">
                <a:solidFill>
                  <a:srgbClr val="001F5F"/>
                </a:solidFill>
              </a:rPr>
              <a:t> </a:t>
            </a:r>
            <a:r>
              <a:rPr lang="en-US" sz="5400" spc="-190" dirty="0">
                <a:solidFill>
                  <a:srgbClr val="001F5F"/>
                </a:solidFill>
              </a:rPr>
              <a:t>COUNCIL </a:t>
            </a:r>
            <a:r>
              <a:rPr lang="en-US" sz="5400" spc="-315" dirty="0">
                <a:solidFill>
                  <a:srgbClr val="001F5F"/>
                </a:solidFill>
              </a:rPr>
              <a:t>TRINCOMALEE</a:t>
            </a:r>
            <a:br>
              <a:rPr lang="en-US" sz="5400" dirty="0"/>
            </a:br>
            <a:br>
              <a:rPr lang="en-GB" sz="5400" spc="-805" dirty="0">
                <a:solidFill>
                  <a:srgbClr val="B157D2"/>
                </a:solidFill>
              </a:rPr>
            </a:br>
            <a:r>
              <a:rPr sz="4400" spc="-305" dirty="0">
                <a:solidFill>
                  <a:srgbClr val="C00000"/>
                </a:solidFill>
              </a:rPr>
              <a:t>PROGRESS </a:t>
            </a:r>
            <a:r>
              <a:rPr lang="en-US" sz="4400" spc="-305" dirty="0">
                <a:solidFill>
                  <a:srgbClr val="C00000"/>
                </a:solidFill>
              </a:rPr>
              <a:t>REVIEW</a:t>
            </a:r>
            <a:br>
              <a:rPr lang="en-GB" sz="4400" spc="-305" dirty="0">
                <a:solidFill>
                  <a:srgbClr val="C00000"/>
                </a:solidFill>
              </a:rPr>
            </a:br>
            <a:r>
              <a:rPr lang="en-US" sz="4400" spc="-305" dirty="0">
                <a:solidFill>
                  <a:srgbClr val="C00000"/>
                </a:solidFill>
              </a:rPr>
              <a:t>JANUARY</a:t>
            </a:r>
            <a:r>
              <a:rPr sz="4400" spc="-305" dirty="0">
                <a:solidFill>
                  <a:srgbClr val="C00000"/>
                </a:solidFill>
              </a:rPr>
              <a:t>- 202</a:t>
            </a:r>
            <a:r>
              <a:rPr lang="en-US" sz="4400" spc="-305" dirty="0">
                <a:solidFill>
                  <a:srgbClr val="C00000"/>
                </a:solidFill>
              </a:rPr>
              <a:t>4</a:t>
            </a:r>
            <a:endParaRPr sz="4400" spc="-305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257" y="523443"/>
            <a:ext cx="9603485" cy="553998"/>
          </a:xfrm>
        </p:spPr>
        <p:txBody>
          <a:bodyPr/>
          <a:lstStyle/>
          <a:p>
            <a:r>
              <a:rPr lang="en-GB" dirty="0"/>
              <a:t>Source of fund : Council fund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012363-8C7F-45E6-8B93-34345F07A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53940"/>
              </p:ext>
            </p:extLst>
          </p:nvPr>
        </p:nvGraphicFramePr>
        <p:xfrm>
          <a:off x="304800" y="1150752"/>
          <a:ext cx="11590604" cy="466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28">
                  <a:extLst>
                    <a:ext uri="{9D8B030D-6E8A-4147-A177-3AD203B41FA5}">
                      <a16:colId xmlns:a16="http://schemas.microsoft.com/office/drawing/2014/main" val="2610879174"/>
                    </a:ext>
                  </a:extLst>
                </a:gridCol>
                <a:gridCol w="2606108">
                  <a:extLst>
                    <a:ext uri="{9D8B030D-6E8A-4147-A177-3AD203B41FA5}">
                      <a16:colId xmlns:a16="http://schemas.microsoft.com/office/drawing/2014/main" val="2346190875"/>
                    </a:ext>
                  </a:extLst>
                </a:gridCol>
                <a:gridCol w="1223992">
                  <a:extLst>
                    <a:ext uri="{9D8B030D-6E8A-4147-A177-3AD203B41FA5}">
                      <a16:colId xmlns:a16="http://schemas.microsoft.com/office/drawing/2014/main" val="3416085683"/>
                    </a:ext>
                  </a:extLst>
                </a:gridCol>
                <a:gridCol w="1187942">
                  <a:extLst>
                    <a:ext uri="{9D8B030D-6E8A-4147-A177-3AD203B41FA5}">
                      <a16:colId xmlns:a16="http://schemas.microsoft.com/office/drawing/2014/main" val="321858246"/>
                    </a:ext>
                  </a:extLst>
                </a:gridCol>
                <a:gridCol w="1340004">
                  <a:extLst>
                    <a:ext uri="{9D8B030D-6E8A-4147-A177-3AD203B41FA5}">
                      <a16:colId xmlns:a16="http://schemas.microsoft.com/office/drawing/2014/main" val="4192096133"/>
                    </a:ext>
                  </a:extLst>
                </a:gridCol>
                <a:gridCol w="1263973">
                  <a:extLst>
                    <a:ext uri="{9D8B030D-6E8A-4147-A177-3AD203B41FA5}">
                      <a16:colId xmlns:a16="http://schemas.microsoft.com/office/drawing/2014/main" val="3429159909"/>
                    </a:ext>
                  </a:extLst>
                </a:gridCol>
                <a:gridCol w="914500">
                  <a:extLst>
                    <a:ext uri="{9D8B030D-6E8A-4147-A177-3AD203B41FA5}">
                      <a16:colId xmlns:a16="http://schemas.microsoft.com/office/drawing/2014/main" val="2209977818"/>
                    </a:ext>
                  </a:extLst>
                </a:gridCol>
                <a:gridCol w="572526">
                  <a:extLst>
                    <a:ext uri="{9D8B030D-6E8A-4147-A177-3AD203B41FA5}">
                      <a16:colId xmlns:a16="http://schemas.microsoft.com/office/drawing/2014/main" val="134375011"/>
                    </a:ext>
                  </a:extLst>
                </a:gridCol>
                <a:gridCol w="446107">
                  <a:extLst>
                    <a:ext uri="{9D8B030D-6E8A-4147-A177-3AD203B41FA5}">
                      <a16:colId xmlns:a16="http://schemas.microsoft.com/office/drawing/2014/main" val="494031838"/>
                    </a:ext>
                  </a:extLst>
                </a:gridCol>
                <a:gridCol w="371757">
                  <a:extLst>
                    <a:ext uri="{9D8B030D-6E8A-4147-A177-3AD203B41FA5}">
                      <a16:colId xmlns:a16="http://schemas.microsoft.com/office/drawing/2014/main" val="1878871228"/>
                    </a:ext>
                  </a:extLst>
                </a:gridCol>
                <a:gridCol w="428876">
                  <a:extLst>
                    <a:ext uri="{9D8B030D-6E8A-4147-A177-3AD203B41FA5}">
                      <a16:colId xmlns:a16="http://schemas.microsoft.com/office/drawing/2014/main" val="3404574628"/>
                    </a:ext>
                  </a:extLst>
                </a:gridCol>
                <a:gridCol w="537691">
                  <a:extLst>
                    <a:ext uri="{9D8B030D-6E8A-4147-A177-3AD203B41FA5}">
                      <a16:colId xmlns:a16="http://schemas.microsoft.com/office/drawing/2014/main" val="637493226"/>
                    </a:ext>
                  </a:extLst>
                </a:gridCol>
              </a:tblGrid>
              <a:tr h="453031"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/>
                        <a:t>S.No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Name of work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Reference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TEC ( 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Agreement </a:t>
                      </a:r>
                    </a:p>
                    <a:p>
                      <a:pPr algn="ctr"/>
                      <a:r>
                        <a:rPr lang="en-GB" dirty="0"/>
                        <a:t>amount (Rs.)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Contractor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Progress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029"/>
                  </a:ext>
                </a:extLst>
              </a:tr>
              <a:tr h="453031"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Financial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642957"/>
                  </a:ext>
                </a:extLst>
              </a:tr>
              <a:tr h="51236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/>
                        <a:t>Cpt.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50198"/>
                  </a:ext>
                </a:extLst>
              </a:tr>
              <a:tr h="1182930">
                <a:tc>
                  <a:txBody>
                    <a:bodyPr/>
                    <a:lstStyle/>
                    <a:p>
                      <a:r>
                        <a:rPr lang="en-GB" sz="1800" b="1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Floor Concrete for Yard Store</a:t>
                      </a:r>
                      <a:endParaRPr lang="en-GB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200,000.00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200,000.00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GB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Direct Labour </a:t>
                      </a:r>
                      <a:r>
                        <a:rPr lang="en-GB" sz="1800" b="1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Systum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7854"/>
                  </a:ext>
                </a:extLst>
              </a:tr>
              <a:tr h="29322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28974"/>
                  </a:ext>
                </a:extLst>
              </a:tr>
              <a:tr h="1697590">
                <a:tc>
                  <a:txBody>
                    <a:bodyPr/>
                    <a:lstStyle/>
                    <a:p>
                      <a:pPr marL="0"/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29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307CF5A-6B86-4EB5-9C0E-15441932CB00}"/>
              </a:ext>
            </a:extLst>
          </p:cNvPr>
          <p:cNvSpPr txBox="1"/>
          <p:nvPr/>
        </p:nvSpPr>
        <p:spPr>
          <a:xfrm>
            <a:off x="186397" y="304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Source of fund : Council fund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012363-8C7F-45E6-8B93-34345F07A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013752"/>
              </p:ext>
            </p:extLst>
          </p:nvPr>
        </p:nvGraphicFramePr>
        <p:xfrm>
          <a:off x="152400" y="1143000"/>
          <a:ext cx="118872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870">
                  <a:extLst>
                    <a:ext uri="{9D8B030D-6E8A-4147-A177-3AD203B41FA5}">
                      <a16:colId xmlns:a16="http://schemas.microsoft.com/office/drawing/2014/main" val="2610879174"/>
                    </a:ext>
                  </a:extLst>
                </a:gridCol>
                <a:gridCol w="2629930">
                  <a:extLst>
                    <a:ext uri="{9D8B030D-6E8A-4147-A177-3AD203B41FA5}">
                      <a16:colId xmlns:a16="http://schemas.microsoft.com/office/drawing/2014/main" val="234619087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41608568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185824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19209613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42915990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2099778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34375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9403183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878871228"/>
                    </a:ext>
                  </a:extLst>
                </a:gridCol>
                <a:gridCol w="439540">
                  <a:extLst>
                    <a:ext uri="{9D8B030D-6E8A-4147-A177-3AD203B41FA5}">
                      <a16:colId xmlns:a16="http://schemas.microsoft.com/office/drawing/2014/main" val="3404574628"/>
                    </a:ext>
                  </a:extLst>
                </a:gridCol>
                <a:gridCol w="551060">
                  <a:extLst>
                    <a:ext uri="{9D8B030D-6E8A-4147-A177-3AD203B41FA5}">
                      <a16:colId xmlns:a16="http://schemas.microsoft.com/office/drawing/2014/main" val="637493226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/>
                        <a:t>S.No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Name of work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Reference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TEC ( 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Agreement </a:t>
                      </a:r>
                    </a:p>
                    <a:p>
                      <a:pPr algn="ctr"/>
                      <a:r>
                        <a:rPr lang="en-GB" dirty="0"/>
                        <a:t>amount (Rs.)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Contractor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Progress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0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Financial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6429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/>
                        <a:t>Cpt.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50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Renovation</a:t>
                      </a:r>
                      <a:r>
                        <a:rPr lang="en-GB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Gandhinagar no: 03, 04b, 06,07,08,09,10 quarters.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2023/01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5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1,813,400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9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1,206,101.17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Ghandi</a:t>
                      </a:r>
                      <a:endParaRPr lang="en-GB" sz="1600" b="1" dirty="0"/>
                    </a:p>
                    <a:p>
                      <a:r>
                        <a:rPr lang="en-GB" sz="1600" b="1" dirty="0"/>
                        <a:t>Community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lgerian" panose="04020705040A02060702" pitchFamily="82" charset="0"/>
                        </a:rPr>
                        <a:t>√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785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b="1" dirty="0"/>
                        <a:t>02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Renovation of Canteen building at </a:t>
                      </a:r>
                      <a:r>
                        <a:rPr lang="en-GB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Kulakoddan</a:t>
                      </a:r>
                      <a:r>
                        <a:rPr lang="en-GB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Children park</a:t>
                      </a:r>
                    </a:p>
                    <a:p>
                      <a:r>
                        <a:rPr lang="en-GB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balance work)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2023/02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1,490,000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1,285,506.29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err="1"/>
                        <a:t>Manayaveli</a:t>
                      </a:r>
                      <a:endParaRPr lang="en-GB" sz="1800" b="1" dirty="0"/>
                    </a:p>
                    <a:p>
                      <a:r>
                        <a:rPr lang="en-GB" sz="1800" b="1" dirty="0"/>
                        <a:t>Community Centre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2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3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2897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sz="1800" b="1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Repairing of Toilets in central bus stand complex.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2023/03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5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290,000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9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168,527.00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Manayaveli</a:t>
                      </a:r>
                      <a:endParaRPr lang="en-GB" sz="1600" b="1" dirty="0"/>
                    </a:p>
                    <a:p>
                      <a:r>
                        <a:rPr lang="en-GB" sz="1600" b="1" dirty="0"/>
                        <a:t>Community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Algerian" panose="04020705040A02060702" pitchFamily="82" charset="0"/>
                          <a:hlinkClick r:id="rId4" action="ppaction://hlinkfile"/>
                        </a:rPr>
                        <a:t>√</a:t>
                      </a:r>
                      <a:endParaRPr lang="en-GB" sz="1800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5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6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7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38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307CF5A-6B86-4EB5-9C0E-15441932CB00}"/>
              </a:ext>
            </a:extLst>
          </p:cNvPr>
          <p:cNvSpPr txBox="1"/>
          <p:nvPr/>
        </p:nvSpPr>
        <p:spPr>
          <a:xfrm>
            <a:off x="186397" y="304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Source of fund : Council fund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012363-8C7F-45E6-8B93-34345F07A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66117"/>
              </p:ext>
            </p:extLst>
          </p:nvPr>
        </p:nvGraphicFramePr>
        <p:xfrm>
          <a:off x="152400" y="1143000"/>
          <a:ext cx="11887200" cy="428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870">
                  <a:extLst>
                    <a:ext uri="{9D8B030D-6E8A-4147-A177-3AD203B41FA5}">
                      <a16:colId xmlns:a16="http://schemas.microsoft.com/office/drawing/2014/main" val="2610879174"/>
                    </a:ext>
                  </a:extLst>
                </a:gridCol>
                <a:gridCol w="2629930">
                  <a:extLst>
                    <a:ext uri="{9D8B030D-6E8A-4147-A177-3AD203B41FA5}">
                      <a16:colId xmlns:a16="http://schemas.microsoft.com/office/drawing/2014/main" val="234619087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41608568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185824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19209613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42915990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2099778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34375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9403183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878871228"/>
                    </a:ext>
                  </a:extLst>
                </a:gridCol>
                <a:gridCol w="439540">
                  <a:extLst>
                    <a:ext uri="{9D8B030D-6E8A-4147-A177-3AD203B41FA5}">
                      <a16:colId xmlns:a16="http://schemas.microsoft.com/office/drawing/2014/main" val="3404574628"/>
                    </a:ext>
                  </a:extLst>
                </a:gridCol>
                <a:gridCol w="551060">
                  <a:extLst>
                    <a:ext uri="{9D8B030D-6E8A-4147-A177-3AD203B41FA5}">
                      <a16:colId xmlns:a16="http://schemas.microsoft.com/office/drawing/2014/main" val="637493226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/>
                        <a:t>S.No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Name of work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Reference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TEC ( 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Agreement </a:t>
                      </a:r>
                    </a:p>
                    <a:p>
                      <a:pPr algn="ctr"/>
                      <a:r>
                        <a:rPr lang="en-GB" dirty="0"/>
                        <a:t>amount (Rs.)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Contractor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Progress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0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Financial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6429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/>
                        <a:t>Cpt.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50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/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Repairing of Library building at Urban Council.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2023/04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5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388,000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9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334182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Manayaveli</a:t>
                      </a:r>
                      <a:endParaRPr lang="en-GB" sz="1600" b="1" dirty="0"/>
                    </a:p>
                    <a:p>
                      <a:r>
                        <a:rPr lang="en-GB" sz="1600" b="1" dirty="0"/>
                        <a:t>Community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334182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lgerian" panose="04020705040A02060702" pitchFamily="82" charset="0"/>
                          <a:hlinkClick r:id="rId2" action="ppaction://hlinkfile"/>
                        </a:rPr>
                        <a:t>√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785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b="1" dirty="0"/>
                        <a:t>05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Repairing of Fire and Rescue building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2023/05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333,928.60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/>
                        <a:t>Shiri</a:t>
                      </a:r>
                    </a:p>
                    <a:p>
                      <a:r>
                        <a:rPr lang="en-GB" sz="1800" b="1" dirty="0"/>
                        <a:t>Community Centre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3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4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5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6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2897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sz="1800" b="1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Construction of Season Ticket Counter at Bus Stand,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Trincomalee</a:t>
                      </a:r>
                      <a:r>
                        <a:rPr lang="en-US" spc="-380" dirty="0"/>
                        <a:t>.</a:t>
                      </a:r>
                      <a:endParaRPr lang="en-GB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8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UC/TCO/WD/R/</a:t>
                      </a:r>
                      <a:r>
                        <a:rPr lang="en-US" sz="1600" b="1" spc="-80" dirty="0" err="1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Co.Fu</a:t>
                      </a:r>
                      <a:r>
                        <a:rPr lang="en-US" sz="1600" b="1" spc="-8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/2023/07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spc="-8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980,000</a:t>
                      </a:r>
                      <a:endParaRPr lang="en-GB" sz="1600" b="1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835,448</a:t>
                      </a:r>
                    </a:p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pc="-114" dirty="0" err="1"/>
                        <a:t>Arasadi</a:t>
                      </a:r>
                      <a:r>
                        <a:rPr lang="en-US" sz="1600" spc="5" dirty="0"/>
                        <a:t> </a:t>
                      </a:r>
                      <a:r>
                        <a:rPr lang="en-US" sz="1600" spc="-180" dirty="0" err="1"/>
                        <a:t>Commuity</a:t>
                      </a:r>
                      <a:r>
                        <a:rPr lang="en-US" sz="1600" spc="-15" dirty="0"/>
                        <a:t> </a:t>
                      </a:r>
                      <a:r>
                        <a:rPr lang="en-US" sz="1600" spc="-10" dirty="0"/>
                        <a:t>Centre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835448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7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03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307CF5A-6B86-4EB5-9C0E-15441932CB00}"/>
              </a:ext>
            </a:extLst>
          </p:cNvPr>
          <p:cNvSpPr txBox="1"/>
          <p:nvPr/>
        </p:nvSpPr>
        <p:spPr>
          <a:xfrm>
            <a:off x="152400" y="228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Source of fund : Council fund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012363-8C7F-45E6-8B93-34345F07A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683028"/>
              </p:ext>
            </p:extLst>
          </p:nvPr>
        </p:nvGraphicFramePr>
        <p:xfrm>
          <a:off x="186396" y="1143000"/>
          <a:ext cx="11853201" cy="467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803">
                  <a:extLst>
                    <a:ext uri="{9D8B030D-6E8A-4147-A177-3AD203B41FA5}">
                      <a16:colId xmlns:a16="http://schemas.microsoft.com/office/drawing/2014/main" val="2610879174"/>
                    </a:ext>
                  </a:extLst>
                </a:gridCol>
                <a:gridCol w="2622408">
                  <a:extLst>
                    <a:ext uri="{9D8B030D-6E8A-4147-A177-3AD203B41FA5}">
                      <a16:colId xmlns:a16="http://schemas.microsoft.com/office/drawing/2014/main" val="2346190875"/>
                    </a:ext>
                  </a:extLst>
                </a:gridCol>
                <a:gridCol w="1291695">
                  <a:extLst>
                    <a:ext uri="{9D8B030D-6E8A-4147-A177-3AD203B41FA5}">
                      <a16:colId xmlns:a16="http://schemas.microsoft.com/office/drawing/2014/main" val="3416085683"/>
                    </a:ext>
                  </a:extLst>
                </a:gridCol>
                <a:gridCol w="1139731">
                  <a:extLst>
                    <a:ext uri="{9D8B030D-6E8A-4147-A177-3AD203B41FA5}">
                      <a16:colId xmlns:a16="http://schemas.microsoft.com/office/drawing/2014/main" val="321858246"/>
                    </a:ext>
                  </a:extLst>
                </a:gridCol>
                <a:gridCol w="1443659">
                  <a:extLst>
                    <a:ext uri="{9D8B030D-6E8A-4147-A177-3AD203B41FA5}">
                      <a16:colId xmlns:a16="http://schemas.microsoft.com/office/drawing/2014/main" val="4192096133"/>
                    </a:ext>
                  </a:extLst>
                </a:gridCol>
                <a:gridCol w="1291695">
                  <a:extLst>
                    <a:ext uri="{9D8B030D-6E8A-4147-A177-3AD203B41FA5}">
                      <a16:colId xmlns:a16="http://schemas.microsoft.com/office/drawing/2014/main" val="3429159909"/>
                    </a:ext>
                  </a:extLst>
                </a:gridCol>
                <a:gridCol w="1063749">
                  <a:extLst>
                    <a:ext uri="{9D8B030D-6E8A-4147-A177-3AD203B41FA5}">
                      <a16:colId xmlns:a16="http://schemas.microsoft.com/office/drawing/2014/main" val="2209977818"/>
                    </a:ext>
                  </a:extLst>
                </a:gridCol>
                <a:gridCol w="455892">
                  <a:extLst>
                    <a:ext uri="{9D8B030D-6E8A-4147-A177-3AD203B41FA5}">
                      <a16:colId xmlns:a16="http://schemas.microsoft.com/office/drawing/2014/main" val="134375011"/>
                    </a:ext>
                  </a:extLst>
                </a:gridCol>
                <a:gridCol w="455892">
                  <a:extLst>
                    <a:ext uri="{9D8B030D-6E8A-4147-A177-3AD203B41FA5}">
                      <a16:colId xmlns:a16="http://schemas.microsoft.com/office/drawing/2014/main" val="494031838"/>
                    </a:ext>
                  </a:extLst>
                </a:gridCol>
                <a:gridCol w="379910">
                  <a:extLst>
                    <a:ext uri="{9D8B030D-6E8A-4147-A177-3AD203B41FA5}">
                      <a16:colId xmlns:a16="http://schemas.microsoft.com/office/drawing/2014/main" val="1878871228"/>
                    </a:ext>
                  </a:extLst>
                </a:gridCol>
                <a:gridCol w="438283">
                  <a:extLst>
                    <a:ext uri="{9D8B030D-6E8A-4147-A177-3AD203B41FA5}">
                      <a16:colId xmlns:a16="http://schemas.microsoft.com/office/drawing/2014/main" val="3404574628"/>
                    </a:ext>
                  </a:extLst>
                </a:gridCol>
                <a:gridCol w="549484">
                  <a:extLst>
                    <a:ext uri="{9D8B030D-6E8A-4147-A177-3AD203B41FA5}">
                      <a16:colId xmlns:a16="http://schemas.microsoft.com/office/drawing/2014/main" val="637493226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/>
                        <a:t>S.No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Name of work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Reference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TEC ( 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Agreement </a:t>
                      </a:r>
                    </a:p>
                    <a:p>
                      <a:pPr algn="ctr"/>
                      <a:r>
                        <a:rPr lang="en-GB" dirty="0"/>
                        <a:t>amount (Rs.)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Contractor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Progress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0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Financial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6429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/>
                        <a:t>Cpt.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50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/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Construction of Chain-link Fence With Gate at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Malayaruvi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Urban Council,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Trincomalee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2023/08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190,000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161,200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Arasadi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Commuity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Centre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159225.76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lgerian" panose="04020705040A02060702" pitchFamily="82" charset="0"/>
                          <a:hlinkClick r:id="rId2" action="ppaction://hlinkfile"/>
                        </a:rPr>
                        <a:t>√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785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b="1" dirty="0"/>
                        <a:t>08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Renovation of Old Audit Office Building at Urban Council,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Trincomalee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2023/14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1200,000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/>
                        <a:t>Direct Labour Contact</a:t>
                      </a:r>
                    </a:p>
                    <a:p>
                      <a:r>
                        <a:rPr lang="en-GB" sz="1800" b="1" dirty="0"/>
                        <a:t>(Job Sheet)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3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2897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sz="1800" b="1" dirty="0"/>
                        <a:t>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Shed for Train Parking of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Kulakoddam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Children Park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2023/15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2,879,000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2,475,061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GB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Labour </a:t>
                      </a:r>
                      <a:r>
                        <a:rPr lang="en-GB" sz="1800" b="1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Quortation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2475061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4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03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307CF5A-6B86-4EB5-9C0E-15441932CB00}"/>
              </a:ext>
            </a:extLst>
          </p:cNvPr>
          <p:cNvSpPr txBox="1"/>
          <p:nvPr/>
        </p:nvSpPr>
        <p:spPr>
          <a:xfrm>
            <a:off x="152400" y="228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Source of fund : Council fund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012363-8C7F-45E6-8B93-34345F07A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757295"/>
              </p:ext>
            </p:extLst>
          </p:nvPr>
        </p:nvGraphicFramePr>
        <p:xfrm>
          <a:off x="186396" y="1143000"/>
          <a:ext cx="11853201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803">
                  <a:extLst>
                    <a:ext uri="{9D8B030D-6E8A-4147-A177-3AD203B41FA5}">
                      <a16:colId xmlns:a16="http://schemas.microsoft.com/office/drawing/2014/main" val="2610879174"/>
                    </a:ext>
                  </a:extLst>
                </a:gridCol>
                <a:gridCol w="2622408">
                  <a:extLst>
                    <a:ext uri="{9D8B030D-6E8A-4147-A177-3AD203B41FA5}">
                      <a16:colId xmlns:a16="http://schemas.microsoft.com/office/drawing/2014/main" val="2346190875"/>
                    </a:ext>
                  </a:extLst>
                </a:gridCol>
                <a:gridCol w="1291695">
                  <a:extLst>
                    <a:ext uri="{9D8B030D-6E8A-4147-A177-3AD203B41FA5}">
                      <a16:colId xmlns:a16="http://schemas.microsoft.com/office/drawing/2014/main" val="3416085683"/>
                    </a:ext>
                  </a:extLst>
                </a:gridCol>
                <a:gridCol w="1139731">
                  <a:extLst>
                    <a:ext uri="{9D8B030D-6E8A-4147-A177-3AD203B41FA5}">
                      <a16:colId xmlns:a16="http://schemas.microsoft.com/office/drawing/2014/main" val="321858246"/>
                    </a:ext>
                  </a:extLst>
                </a:gridCol>
                <a:gridCol w="1443659">
                  <a:extLst>
                    <a:ext uri="{9D8B030D-6E8A-4147-A177-3AD203B41FA5}">
                      <a16:colId xmlns:a16="http://schemas.microsoft.com/office/drawing/2014/main" val="4192096133"/>
                    </a:ext>
                  </a:extLst>
                </a:gridCol>
                <a:gridCol w="1291695">
                  <a:extLst>
                    <a:ext uri="{9D8B030D-6E8A-4147-A177-3AD203B41FA5}">
                      <a16:colId xmlns:a16="http://schemas.microsoft.com/office/drawing/2014/main" val="3429159909"/>
                    </a:ext>
                  </a:extLst>
                </a:gridCol>
                <a:gridCol w="1063749">
                  <a:extLst>
                    <a:ext uri="{9D8B030D-6E8A-4147-A177-3AD203B41FA5}">
                      <a16:colId xmlns:a16="http://schemas.microsoft.com/office/drawing/2014/main" val="2209977818"/>
                    </a:ext>
                  </a:extLst>
                </a:gridCol>
                <a:gridCol w="455892">
                  <a:extLst>
                    <a:ext uri="{9D8B030D-6E8A-4147-A177-3AD203B41FA5}">
                      <a16:colId xmlns:a16="http://schemas.microsoft.com/office/drawing/2014/main" val="134375011"/>
                    </a:ext>
                  </a:extLst>
                </a:gridCol>
                <a:gridCol w="455892">
                  <a:extLst>
                    <a:ext uri="{9D8B030D-6E8A-4147-A177-3AD203B41FA5}">
                      <a16:colId xmlns:a16="http://schemas.microsoft.com/office/drawing/2014/main" val="494031838"/>
                    </a:ext>
                  </a:extLst>
                </a:gridCol>
                <a:gridCol w="379910">
                  <a:extLst>
                    <a:ext uri="{9D8B030D-6E8A-4147-A177-3AD203B41FA5}">
                      <a16:colId xmlns:a16="http://schemas.microsoft.com/office/drawing/2014/main" val="1878871228"/>
                    </a:ext>
                  </a:extLst>
                </a:gridCol>
                <a:gridCol w="438283">
                  <a:extLst>
                    <a:ext uri="{9D8B030D-6E8A-4147-A177-3AD203B41FA5}">
                      <a16:colId xmlns:a16="http://schemas.microsoft.com/office/drawing/2014/main" val="3404574628"/>
                    </a:ext>
                  </a:extLst>
                </a:gridCol>
                <a:gridCol w="549484">
                  <a:extLst>
                    <a:ext uri="{9D8B030D-6E8A-4147-A177-3AD203B41FA5}">
                      <a16:colId xmlns:a16="http://schemas.microsoft.com/office/drawing/2014/main" val="637493226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/>
                        <a:t>S.No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Name of work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Reference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TEC ( 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Agreement </a:t>
                      </a:r>
                    </a:p>
                    <a:p>
                      <a:pPr algn="ctr"/>
                      <a:r>
                        <a:rPr lang="en-GB" dirty="0"/>
                        <a:t>amount (Rs.)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Contractor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Progress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0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Financial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6429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/>
                        <a:t>Cpt.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50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/>
                        <a:t>10</a:t>
                      </a:r>
                    </a:p>
                    <a:p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Renovation</a:t>
                      </a:r>
                      <a:r>
                        <a:rPr lang="en-US" b="1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 Road with Metal &amp; Tarring at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Kalaimagal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School Approach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Road,Anbuvelipuram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Trincomalee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2023/10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345,647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 Sheet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284340.31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2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lgerian" panose="04020705040A02060702" pitchFamily="82" charset="0"/>
                          <a:hlinkClick r:id="rId3" action="ppaction://hlinkfile"/>
                        </a:rPr>
                        <a:t>√</a:t>
                      </a:r>
                      <a:endParaRPr lang="en-GB" dirty="0">
                        <a:latin typeface="Algerian" panose="04020705040A02060702" pitchFamily="82" charset="0"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4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785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b="1" dirty="0"/>
                        <a:t>11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Construction of Road with Metal &amp; Tarring at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Vinayagapuram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Road,Trincomalee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2023/19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1,500,000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 Sheet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1487805.11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5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lgerian" panose="04020705040A02060702" pitchFamily="82" charset="0"/>
                          <a:hlinkClick r:id="rId6" action="ppaction://hlinkfile"/>
                        </a:rPr>
                        <a:t>√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2897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sz="1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Renovation of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DisableToilet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(Male &amp; Female and Wash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Roomat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Central Public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Market,Trincomalee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2023/12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868,186.65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GB" sz="1800" b="1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Arasadi</a:t>
                      </a:r>
                      <a:r>
                        <a:rPr lang="en-GB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Community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868,186.65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7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8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260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307CF5A-6B86-4EB5-9C0E-15441932CB00}"/>
              </a:ext>
            </a:extLst>
          </p:cNvPr>
          <p:cNvSpPr txBox="1"/>
          <p:nvPr/>
        </p:nvSpPr>
        <p:spPr>
          <a:xfrm>
            <a:off x="152400" y="2286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Source of fund : Council fund/PSDG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012363-8C7F-45E6-8B93-34345F07A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463764"/>
              </p:ext>
            </p:extLst>
          </p:nvPr>
        </p:nvGraphicFramePr>
        <p:xfrm>
          <a:off x="186396" y="1143000"/>
          <a:ext cx="1185320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803">
                  <a:extLst>
                    <a:ext uri="{9D8B030D-6E8A-4147-A177-3AD203B41FA5}">
                      <a16:colId xmlns:a16="http://schemas.microsoft.com/office/drawing/2014/main" val="2610879174"/>
                    </a:ext>
                  </a:extLst>
                </a:gridCol>
                <a:gridCol w="2622408">
                  <a:extLst>
                    <a:ext uri="{9D8B030D-6E8A-4147-A177-3AD203B41FA5}">
                      <a16:colId xmlns:a16="http://schemas.microsoft.com/office/drawing/2014/main" val="2346190875"/>
                    </a:ext>
                  </a:extLst>
                </a:gridCol>
                <a:gridCol w="1291695">
                  <a:extLst>
                    <a:ext uri="{9D8B030D-6E8A-4147-A177-3AD203B41FA5}">
                      <a16:colId xmlns:a16="http://schemas.microsoft.com/office/drawing/2014/main" val="3416085683"/>
                    </a:ext>
                  </a:extLst>
                </a:gridCol>
                <a:gridCol w="1139731">
                  <a:extLst>
                    <a:ext uri="{9D8B030D-6E8A-4147-A177-3AD203B41FA5}">
                      <a16:colId xmlns:a16="http://schemas.microsoft.com/office/drawing/2014/main" val="321858246"/>
                    </a:ext>
                  </a:extLst>
                </a:gridCol>
                <a:gridCol w="1443659">
                  <a:extLst>
                    <a:ext uri="{9D8B030D-6E8A-4147-A177-3AD203B41FA5}">
                      <a16:colId xmlns:a16="http://schemas.microsoft.com/office/drawing/2014/main" val="4192096133"/>
                    </a:ext>
                  </a:extLst>
                </a:gridCol>
                <a:gridCol w="1291695">
                  <a:extLst>
                    <a:ext uri="{9D8B030D-6E8A-4147-A177-3AD203B41FA5}">
                      <a16:colId xmlns:a16="http://schemas.microsoft.com/office/drawing/2014/main" val="3429159909"/>
                    </a:ext>
                  </a:extLst>
                </a:gridCol>
                <a:gridCol w="1063749">
                  <a:extLst>
                    <a:ext uri="{9D8B030D-6E8A-4147-A177-3AD203B41FA5}">
                      <a16:colId xmlns:a16="http://schemas.microsoft.com/office/drawing/2014/main" val="2209977818"/>
                    </a:ext>
                  </a:extLst>
                </a:gridCol>
                <a:gridCol w="455892">
                  <a:extLst>
                    <a:ext uri="{9D8B030D-6E8A-4147-A177-3AD203B41FA5}">
                      <a16:colId xmlns:a16="http://schemas.microsoft.com/office/drawing/2014/main" val="134375011"/>
                    </a:ext>
                  </a:extLst>
                </a:gridCol>
                <a:gridCol w="455892">
                  <a:extLst>
                    <a:ext uri="{9D8B030D-6E8A-4147-A177-3AD203B41FA5}">
                      <a16:colId xmlns:a16="http://schemas.microsoft.com/office/drawing/2014/main" val="494031838"/>
                    </a:ext>
                  </a:extLst>
                </a:gridCol>
                <a:gridCol w="379910">
                  <a:extLst>
                    <a:ext uri="{9D8B030D-6E8A-4147-A177-3AD203B41FA5}">
                      <a16:colId xmlns:a16="http://schemas.microsoft.com/office/drawing/2014/main" val="1878871228"/>
                    </a:ext>
                  </a:extLst>
                </a:gridCol>
                <a:gridCol w="438283">
                  <a:extLst>
                    <a:ext uri="{9D8B030D-6E8A-4147-A177-3AD203B41FA5}">
                      <a16:colId xmlns:a16="http://schemas.microsoft.com/office/drawing/2014/main" val="3404574628"/>
                    </a:ext>
                  </a:extLst>
                </a:gridCol>
                <a:gridCol w="549484">
                  <a:extLst>
                    <a:ext uri="{9D8B030D-6E8A-4147-A177-3AD203B41FA5}">
                      <a16:colId xmlns:a16="http://schemas.microsoft.com/office/drawing/2014/main" val="637493226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/>
                        <a:t>S.No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Name of work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Reference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TEC ( 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Agreement </a:t>
                      </a:r>
                    </a:p>
                    <a:p>
                      <a:pPr algn="ctr"/>
                      <a:r>
                        <a:rPr lang="en-GB" dirty="0"/>
                        <a:t>amount (Rs.)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Contractor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Progress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0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Financial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6429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/>
                        <a:t>Cpt.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50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Road Patching Work(With Premix)</a:t>
                      </a:r>
                      <a:endParaRPr lang="en-GB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UC/TCO/WD/R/PSDG/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2023/16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200,000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 Sheet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190,110.89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lgerian" panose="04020705040A02060702" pitchFamily="82" charset="0"/>
                          <a:hlinkClick r:id="rId2" action="ppaction://hlinkfile"/>
                        </a:rPr>
                        <a:t>√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785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b="1" dirty="0"/>
                        <a:t>14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Renovation of Road with Metal &amp; Tarring at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Huskision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Road,Trincomalee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UC/TCO/WD/R/PSDG/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2023/17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400,000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 Sheet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309,950.92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3" action="ppaction://hlinkfile"/>
                        </a:rPr>
                        <a:t>√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lgerian" panose="04020705040A02060702" pitchFamily="82" charset="0"/>
                          <a:hlinkClick r:id="rId4" action="ppaction://hlinkfile"/>
                        </a:rPr>
                        <a:t>√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2897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sz="1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Renovation</a:t>
                      </a:r>
                      <a:r>
                        <a:rPr lang="en-US" sz="1800" b="1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of Road</a:t>
                      </a:r>
                      <a:r>
                        <a:rPr lang="en-US" sz="1800" b="1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with Metal &amp; Tarring at Customs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Road,Trincomalee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2023/20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1,150,000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GB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</a:t>
                      </a:r>
                      <a:r>
                        <a:rPr lang="en-GB" sz="1800" b="1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Sheet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985,914.00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60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-304800"/>
            <a:ext cx="9603485" cy="878882"/>
          </a:xfrm>
          <a:prstGeom prst="rect">
            <a:avLst/>
          </a:prstGeom>
        </p:spPr>
        <p:txBody>
          <a:bodyPr vert="horz" wrap="square" lIns="0" tIns="321742" rIns="0" bIns="0" rtlCol="0">
            <a:spAutoFit/>
          </a:bodyPr>
          <a:lstStyle/>
          <a:p>
            <a:r>
              <a:rPr lang="en-GB" dirty="0"/>
              <a:t>Source of fund : Council fund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0216" y="2220344"/>
            <a:ext cx="4652645" cy="353631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70"/>
              </a:spcBef>
              <a:buSzPct val="123809"/>
              <a:buFont typeface="Arial"/>
              <a:buChar char="•"/>
              <a:tabLst>
                <a:tab pos="241300" algn="l"/>
              </a:tabLst>
            </a:pPr>
            <a:r>
              <a:rPr sz="2100" b="1" spc="-145" dirty="0">
                <a:solidFill>
                  <a:srgbClr val="FF0000"/>
                </a:solidFill>
                <a:latin typeface="Arial"/>
                <a:cs typeface="Arial"/>
              </a:rPr>
              <a:t>File</a:t>
            </a:r>
            <a:r>
              <a:rPr sz="21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25" dirty="0">
                <a:solidFill>
                  <a:srgbClr val="FF0000"/>
                </a:solidFill>
                <a:latin typeface="Arial"/>
                <a:cs typeface="Arial"/>
              </a:rPr>
              <a:t>No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7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r>
              <a:rPr sz="21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100" b="1" spc="-85" dirty="0">
                <a:solidFill>
                  <a:srgbClr val="FFFF00"/>
                </a:solidFill>
                <a:latin typeface="Arial"/>
                <a:cs typeface="Arial"/>
              </a:rPr>
              <a:t>UC/TCO/WD/R/Co.Fu/2023/06</a:t>
            </a:r>
            <a:endParaRPr sz="21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SzPct val="123809"/>
              <a:buFont typeface="Arial"/>
              <a:buChar char="•"/>
              <a:tabLst>
                <a:tab pos="241300" algn="l"/>
              </a:tabLst>
            </a:pPr>
            <a:r>
              <a:rPr sz="2100" b="1" spc="-240" dirty="0">
                <a:solidFill>
                  <a:srgbClr val="FF0000"/>
                </a:solidFill>
                <a:latin typeface="Arial"/>
                <a:cs typeface="Arial"/>
              </a:rPr>
              <a:t>Source</a:t>
            </a:r>
            <a:r>
              <a:rPr sz="21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2100" b="1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210" dirty="0">
                <a:solidFill>
                  <a:srgbClr val="FF0000"/>
                </a:solidFill>
                <a:latin typeface="Arial"/>
                <a:cs typeface="Arial"/>
              </a:rPr>
              <a:t>Fund</a:t>
            </a:r>
            <a:r>
              <a:rPr sz="21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7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r>
              <a:rPr sz="21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100" b="1" spc="-185" dirty="0">
                <a:solidFill>
                  <a:srgbClr val="FFFF00"/>
                </a:solidFill>
                <a:latin typeface="Arial"/>
                <a:cs typeface="Arial"/>
              </a:rPr>
              <a:t>Council</a:t>
            </a:r>
            <a:r>
              <a:rPr sz="2100" b="1" spc="-20" dirty="0">
                <a:solidFill>
                  <a:srgbClr val="FFFF00"/>
                </a:solidFill>
                <a:latin typeface="Arial"/>
                <a:cs typeface="Arial"/>
              </a:rPr>
              <a:t> Fund</a:t>
            </a:r>
            <a:endParaRPr sz="21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5"/>
              </a:spcBef>
              <a:buSzPct val="123809"/>
              <a:buFont typeface="Arial"/>
              <a:buChar char="•"/>
              <a:tabLst>
                <a:tab pos="241300" algn="l"/>
                <a:tab pos="2614930" algn="l"/>
              </a:tabLst>
            </a:pPr>
            <a:r>
              <a:rPr sz="2100" b="1" spc="-185" dirty="0">
                <a:solidFill>
                  <a:srgbClr val="FF0000"/>
                </a:solidFill>
                <a:latin typeface="Arial"/>
                <a:cs typeface="Arial"/>
              </a:rPr>
              <a:t>Total</a:t>
            </a:r>
            <a:r>
              <a:rPr sz="2100" b="1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90" dirty="0">
                <a:solidFill>
                  <a:srgbClr val="FF0000"/>
                </a:solidFill>
                <a:latin typeface="Arial"/>
                <a:cs typeface="Arial"/>
              </a:rPr>
              <a:t>Estimate</a:t>
            </a:r>
            <a:r>
              <a:rPr sz="2100" b="1" spc="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235" dirty="0">
                <a:solidFill>
                  <a:srgbClr val="FF0000"/>
                </a:solidFill>
                <a:latin typeface="Arial"/>
                <a:cs typeface="Arial"/>
              </a:rPr>
              <a:t>Cost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5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r>
              <a:rPr sz="2100" b="1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100" b="1" spc="-220" dirty="0">
                <a:solidFill>
                  <a:srgbClr val="FFFF00"/>
                </a:solidFill>
                <a:latin typeface="Arial"/>
                <a:cs typeface="Arial"/>
              </a:rPr>
              <a:t>Rs.</a:t>
            </a:r>
            <a:r>
              <a:rPr sz="2100" b="1" spc="-1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00"/>
                </a:solidFill>
                <a:latin typeface="Arial"/>
                <a:cs typeface="Arial"/>
              </a:rPr>
              <a:t>665,395.00</a:t>
            </a:r>
            <a:endParaRPr sz="21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SzPct val="123809"/>
              <a:buFont typeface="Arial"/>
              <a:buChar char="•"/>
              <a:tabLst>
                <a:tab pos="241300" algn="l"/>
              </a:tabLst>
            </a:pPr>
            <a:r>
              <a:rPr sz="2100" b="1" spc="-195" dirty="0">
                <a:solidFill>
                  <a:srgbClr val="FF0000"/>
                </a:solidFill>
                <a:latin typeface="Arial"/>
                <a:cs typeface="Arial"/>
              </a:rPr>
              <a:t>Contract</a:t>
            </a:r>
            <a:r>
              <a:rPr sz="21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260" dirty="0">
                <a:solidFill>
                  <a:srgbClr val="FF0000"/>
                </a:solidFill>
                <a:latin typeface="Arial"/>
                <a:cs typeface="Arial"/>
              </a:rPr>
              <a:t>Sum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7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r>
              <a:rPr sz="2100" b="1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100" b="1" spc="-220" dirty="0">
                <a:solidFill>
                  <a:srgbClr val="FFFF00"/>
                </a:solidFill>
                <a:latin typeface="Arial"/>
                <a:cs typeface="Arial"/>
              </a:rPr>
              <a:t>Rs.</a:t>
            </a:r>
            <a:r>
              <a:rPr sz="21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00"/>
                </a:solidFill>
                <a:latin typeface="Arial"/>
                <a:cs typeface="Arial"/>
              </a:rPr>
              <a:t>578,604.00</a:t>
            </a:r>
            <a:endParaRPr sz="21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94"/>
              </a:spcBef>
              <a:buSzPct val="123809"/>
              <a:buFont typeface="Arial"/>
              <a:buChar char="•"/>
              <a:tabLst>
                <a:tab pos="241300" algn="l"/>
              </a:tabLst>
            </a:pPr>
            <a:r>
              <a:rPr sz="2100" b="1" spc="-130" dirty="0">
                <a:solidFill>
                  <a:srgbClr val="FF0000"/>
                </a:solidFill>
                <a:latin typeface="Arial"/>
                <a:cs typeface="Arial"/>
              </a:rPr>
              <a:t>Name</a:t>
            </a:r>
            <a:r>
              <a:rPr sz="21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2100" b="1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75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21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90" dirty="0">
                <a:solidFill>
                  <a:srgbClr val="FF0000"/>
                </a:solidFill>
                <a:latin typeface="Arial"/>
                <a:cs typeface="Arial"/>
              </a:rPr>
              <a:t>Contractor</a:t>
            </a:r>
            <a:r>
              <a:rPr sz="21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7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r>
              <a:rPr sz="21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100" b="1" spc="-225" dirty="0">
                <a:solidFill>
                  <a:srgbClr val="FFFF00"/>
                </a:solidFill>
                <a:latin typeface="Arial"/>
                <a:cs typeface="Arial"/>
              </a:rPr>
              <a:t>Job</a:t>
            </a:r>
            <a:r>
              <a:rPr sz="2100" b="1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00"/>
                </a:solidFill>
                <a:latin typeface="Arial"/>
                <a:cs typeface="Arial"/>
              </a:rPr>
              <a:t>Sheet</a:t>
            </a:r>
            <a:endParaRPr sz="21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SzPct val="123809"/>
              <a:buFont typeface="Arial"/>
              <a:buChar char="•"/>
              <a:tabLst>
                <a:tab pos="241300" algn="l"/>
              </a:tabLst>
            </a:pPr>
            <a:r>
              <a:rPr sz="2100" b="1" spc="-135" dirty="0">
                <a:solidFill>
                  <a:srgbClr val="FF0000"/>
                </a:solidFill>
                <a:latin typeface="Arial"/>
                <a:cs typeface="Arial"/>
              </a:rPr>
              <a:t>Date</a:t>
            </a:r>
            <a:r>
              <a:rPr sz="21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21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210" dirty="0">
                <a:solidFill>
                  <a:srgbClr val="FF0000"/>
                </a:solidFill>
                <a:latin typeface="Arial"/>
                <a:cs typeface="Arial"/>
              </a:rPr>
              <a:t>Commance</a:t>
            </a:r>
            <a:r>
              <a:rPr sz="21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50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94"/>
              </a:spcBef>
              <a:buSzPct val="123809"/>
              <a:buFont typeface="Arial"/>
              <a:buChar char="•"/>
              <a:tabLst>
                <a:tab pos="241300" algn="l"/>
              </a:tabLst>
            </a:pPr>
            <a:r>
              <a:rPr sz="2100" b="1" spc="-135" dirty="0">
                <a:solidFill>
                  <a:srgbClr val="FF0000"/>
                </a:solidFill>
                <a:latin typeface="Arial"/>
                <a:cs typeface="Arial"/>
              </a:rPr>
              <a:t>Date</a:t>
            </a:r>
            <a:r>
              <a:rPr sz="21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21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70" dirty="0">
                <a:solidFill>
                  <a:srgbClr val="FF0000"/>
                </a:solidFill>
                <a:latin typeface="Arial"/>
                <a:cs typeface="Arial"/>
              </a:rPr>
              <a:t>Completion</a:t>
            </a:r>
            <a:r>
              <a:rPr sz="21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50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SzPct val="123809"/>
              <a:buFont typeface="Arial"/>
              <a:buChar char="•"/>
              <a:tabLst>
                <a:tab pos="241300" algn="l"/>
              </a:tabLst>
            </a:pPr>
            <a:r>
              <a:rPr sz="2100" b="1" spc="-170" dirty="0">
                <a:solidFill>
                  <a:srgbClr val="FF0000"/>
                </a:solidFill>
                <a:latin typeface="Arial"/>
                <a:cs typeface="Arial"/>
              </a:rPr>
              <a:t>Physical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210" dirty="0">
                <a:solidFill>
                  <a:srgbClr val="FF0000"/>
                </a:solidFill>
                <a:latin typeface="Arial"/>
                <a:cs typeface="Arial"/>
              </a:rPr>
              <a:t>Progress</a:t>
            </a:r>
            <a:r>
              <a:rPr sz="21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17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r>
              <a:rPr sz="2100" b="1" spc="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100" b="1" spc="-145" dirty="0">
                <a:solidFill>
                  <a:srgbClr val="FFFF00"/>
                </a:solidFill>
                <a:latin typeface="Arial"/>
                <a:cs typeface="Arial"/>
              </a:rPr>
              <a:t>Not</a:t>
            </a:r>
            <a:r>
              <a:rPr sz="2100" b="1" spc="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100" b="1" spc="-70" dirty="0">
                <a:solidFill>
                  <a:srgbClr val="FFFF00"/>
                </a:solidFill>
                <a:latin typeface="Arial"/>
                <a:cs typeface="Arial"/>
              </a:rPr>
              <a:t>Commance</a:t>
            </a:r>
            <a:endParaRPr sz="2100" dirty="0">
              <a:latin typeface="Arial"/>
              <a:cs typeface="Arial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012363-8C7F-45E6-8B93-34345F07A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203369"/>
              </p:ext>
            </p:extLst>
          </p:nvPr>
        </p:nvGraphicFramePr>
        <p:xfrm>
          <a:off x="186395" y="685800"/>
          <a:ext cx="11624604" cy="534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02">
                  <a:extLst>
                    <a:ext uri="{9D8B030D-6E8A-4147-A177-3AD203B41FA5}">
                      <a16:colId xmlns:a16="http://schemas.microsoft.com/office/drawing/2014/main" val="2610879174"/>
                    </a:ext>
                  </a:extLst>
                </a:gridCol>
                <a:gridCol w="2571833">
                  <a:extLst>
                    <a:ext uri="{9D8B030D-6E8A-4147-A177-3AD203B41FA5}">
                      <a16:colId xmlns:a16="http://schemas.microsoft.com/office/drawing/2014/main" val="2346190875"/>
                    </a:ext>
                  </a:extLst>
                </a:gridCol>
                <a:gridCol w="1266784">
                  <a:extLst>
                    <a:ext uri="{9D8B030D-6E8A-4147-A177-3AD203B41FA5}">
                      <a16:colId xmlns:a16="http://schemas.microsoft.com/office/drawing/2014/main" val="3416085683"/>
                    </a:ext>
                  </a:extLst>
                </a:gridCol>
                <a:gridCol w="1117751">
                  <a:extLst>
                    <a:ext uri="{9D8B030D-6E8A-4147-A177-3AD203B41FA5}">
                      <a16:colId xmlns:a16="http://schemas.microsoft.com/office/drawing/2014/main" val="321858246"/>
                    </a:ext>
                  </a:extLst>
                </a:gridCol>
                <a:gridCol w="1415817">
                  <a:extLst>
                    <a:ext uri="{9D8B030D-6E8A-4147-A177-3AD203B41FA5}">
                      <a16:colId xmlns:a16="http://schemas.microsoft.com/office/drawing/2014/main" val="4192096133"/>
                    </a:ext>
                  </a:extLst>
                </a:gridCol>
                <a:gridCol w="1266784">
                  <a:extLst>
                    <a:ext uri="{9D8B030D-6E8A-4147-A177-3AD203B41FA5}">
                      <a16:colId xmlns:a16="http://schemas.microsoft.com/office/drawing/2014/main" val="3429159909"/>
                    </a:ext>
                  </a:extLst>
                </a:gridCol>
                <a:gridCol w="916534">
                  <a:extLst>
                    <a:ext uri="{9D8B030D-6E8A-4147-A177-3AD203B41FA5}">
                      <a16:colId xmlns:a16="http://schemas.microsoft.com/office/drawing/2014/main" val="2209977818"/>
                    </a:ext>
                  </a:extLst>
                </a:gridCol>
                <a:gridCol w="573799">
                  <a:extLst>
                    <a:ext uri="{9D8B030D-6E8A-4147-A177-3AD203B41FA5}">
                      <a16:colId xmlns:a16="http://schemas.microsoft.com/office/drawing/2014/main" val="134375011"/>
                    </a:ext>
                  </a:extLst>
                </a:gridCol>
                <a:gridCol w="447099">
                  <a:extLst>
                    <a:ext uri="{9D8B030D-6E8A-4147-A177-3AD203B41FA5}">
                      <a16:colId xmlns:a16="http://schemas.microsoft.com/office/drawing/2014/main" val="494031838"/>
                    </a:ext>
                  </a:extLst>
                </a:gridCol>
                <a:gridCol w="372584">
                  <a:extLst>
                    <a:ext uri="{9D8B030D-6E8A-4147-A177-3AD203B41FA5}">
                      <a16:colId xmlns:a16="http://schemas.microsoft.com/office/drawing/2014/main" val="1878871228"/>
                    </a:ext>
                  </a:extLst>
                </a:gridCol>
                <a:gridCol w="429830">
                  <a:extLst>
                    <a:ext uri="{9D8B030D-6E8A-4147-A177-3AD203B41FA5}">
                      <a16:colId xmlns:a16="http://schemas.microsoft.com/office/drawing/2014/main" val="3404574628"/>
                    </a:ext>
                  </a:extLst>
                </a:gridCol>
                <a:gridCol w="538887">
                  <a:extLst>
                    <a:ext uri="{9D8B030D-6E8A-4147-A177-3AD203B41FA5}">
                      <a16:colId xmlns:a16="http://schemas.microsoft.com/office/drawing/2014/main" val="637493226"/>
                    </a:ext>
                  </a:extLst>
                </a:gridCol>
              </a:tblGrid>
              <a:tr h="431847"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/>
                        <a:t>S.No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Name of work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Reference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TEC ( 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Agreement </a:t>
                      </a:r>
                    </a:p>
                    <a:p>
                      <a:pPr algn="ctr"/>
                      <a:r>
                        <a:rPr lang="en-GB" dirty="0"/>
                        <a:t>amount (Rs.)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Contractor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Progress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029"/>
                  </a:ext>
                </a:extLst>
              </a:tr>
              <a:tr h="431847"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Financial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642957"/>
                  </a:ext>
                </a:extLst>
              </a:tr>
              <a:tr h="48840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/>
                        <a:t>Cpt.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50198"/>
                  </a:ext>
                </a:extLst>
              </a:tr>
              <a:tr h="1403501">
                <a:tc>
                  <a:txBody>
                    <a:bodyPr/>
                    <a:lstStyle/>
                    <a:p>
                      <a:r>
                        <a:rPr lang="en-GB" sz="18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Repairs to Central Market Roof, at Urban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Council,Trincomalee</a:t>
                      </a:r>
                      <a:endParaRPr lang="en-US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/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(Stage 1)</a:t>
                      </a:r>
                      <a:endParaRPr lang="en-GB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2023/0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1,916,000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1,915,680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Arasadi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Community Centre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2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3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4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7854"/>
                  </a:ext>
                </a:extLst>
              </a:tr>
              <a:tr h="1130603">
                <a:tc>
                  <a:txBody>
                    <a:bodyPr/>
                    <a:lstStyle/>
                    <a:p>
                      <a:r>
                        <a:rPr lang="en-GB" b="1" dirty="0"/>
                        <a:t>17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Repairs to Central Market Roof, at Urban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Council,Trincomalee</a:t>
                      </a:r>
                      <a:endParaRPr lang="en-US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(Stage 2)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451,000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451.000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err="1"/>
                        <a:t>Arasadi</a:t>
                      </a:r>
                      <a:r>
                        <a:rPr lang="en-GB" sz="1800" b="1" dirty="0"/>
                        <a:t> Community </a:t>
                      </a:r>
                      <a:r>
                        <a:rPr lang="en-GB" sz="1800" b="1" dirty="0" err="1"/>
                        <a:t>Center</a:t>
                      </a:r>
                      <a:endParaRPr lang="en-GB" sz="1800" b="1" dirty="0"/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</a:rPr>
                        <a:t>√</a:t>
                      </a:r>
                      <a:endParaRPr lang="en-GB" dirty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5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6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7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28974"/>
                  </a:ext>
                </a:extLst>
              </a:tr>
              <a:tr h="1403501">
                <a:tc>
                  <a:txBody>
                    <a:bodyPr/>
                    <a:lstStyle/>
                    <a:p>
                      <a:r>
                        <a:rPr lang="en-GB" sz="1800" b="1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Repairs to Roller Shutter Doors at Central Market Urban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Council,Trincomalee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463,000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462,558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GB" sz="1800" b="1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Arasadi</a:t>
                      </a:r>
                      <a:r>
                        <a:rPr lang="en-GB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Community </a:t>
                      </a:r>
                      <a:r>
                        <a:rPr lang="en-GB" sz="1800" b="1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Center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Algerian" panose="04020705040A02060702" pitchFamily="82" charset="0"/>
                        <a:hlinkClick r:id="rId8" action="ppaction://hlinkfile"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8" action="ppaction://hlinkfile"/>
                        </a:rPr>
                        <a:t>√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9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014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257" y="523443"/>
            <a:ext cx="9603485" cy="553998"/>
          </a:xfrm>
        </p:spPr>
        <p:txBody>
          <a:bodyPr/>
          <a:lstStyle/>
          <a:p>
            <a:r>
              <a:rPr lang="en-GB" dirty="0"/>
              <a:t>Source of fund : Council fund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012363-8C7F-45E6-8B93-34345F07A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977699"/>
              </p:ext>
            </p:extLst>
          </p:nvPr>
        </p:nvGraphicFramePr>
        <p:xfrm>
          <a:off x="186395" y="1219199"/>
          <a:ext cx="11624604" cy="5223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02">
                  <a:extLst>
                    <a:ext uri="{9D8B030D-6E8A-4147-A177-3AD203B41FA5}">
                      <a16:colId xmlns:a16="http://schemas.microsoft.com/office/drawing/2014/main" val="2610879174"/>
                    </a:ext>
                  </a:extLst>
                </a:gridCol>
                <a:gridCol w="2571833">
                  <a:extLst>
                    <a:ext uri="{9D8B030D-6E8A-4147-A177-3AD203B41FA5}">
                      <a16:colId xmlns:a16="http://schemas.microsoft.com/office/drawing/2014/main" val="2346190875"/>
                    </a:ext>
                  </a:extLst>
                </a:gridCol>
                <a:gridCol w="1266784">
                  <a:extLst>
                    <a:ext uri="{9D8B030D-6E8A-4147-A177-3AD203B41FA5}">
                      <a16:colId xmlns:a16="http://schemas.microsoft.com/office/drawing/2014/main" val="3416085683"/>
                    </a:ext>
                  </a:extLst>
                </a:gridCol>
                <a:gridCol w="1117751">
                  <a:extLst>
                    <a:ext uri="{9D8B030D-6E8A-4147-A177-3AD203B41FA5}">
                      <a16:colId xmlns:a16="http://schemas.microsoft.com/office/drawing/2014/main" val="321858246"/>
                    </a:ext>
                  </a:extLst>
                </a:gridCol>
                <a:gridCol w="1415817">
                  <a:extLst>
                    <a:ext uri="{9D8B030D-6E8A-4147-A177-3AD203B41FA5}">
                      <a16:colId xmlns:a16="http://schemas.microsoft.com/office/drawing/2014/main" val="4192096133"/>
                    </a:ext>
                  </a:extLst>
                </a:gridCol>
                <a:gridCol w="1266784">
                  <a:extLst>
                    <a:ext uri="{9D8B030D-6E8A-4147-A177-3AD203B41FA5}">
                      <a16:colId xmlns:a16="http://schemas.microsoft.com/office/drawing/2014/main" val="3429159909"/>
                    </a:ext>
                  </a:extLst>
                </a:gridCol>
                <a:gridCol w="916534">
                  <a:extLst>
                    <a:ext uri="{9D8B030D-6E8A-4147-A177-3AD203B41FA5}">
                      <a16:colId xmlns:a16="http://schemas.microsoft.com/office/drawing/2014/main" val="2209977818"/>
                    </a:ext>
                  </a:extLst>
                </a:gridCol>
                <a:gridCol w="573799">
                  <a:extLst>
                    <a:ext uri="{9D8B030D-6E8A-4147-A177-3AD203B41FA5}">
                      <a16:colId xmlns:a16="http://schemas.microsoft.com/office/drawing/2014/main" val="134375011"/>
                    </a:ext>
                  </a:extLst>
                </a:gridCol>
                <a:gridCol w="447099">
                  <a:extLst>
                    <a:ext uri="{9D8B030D-6E8A-4147-A177-3AD203B41FA5}">
                      <a16:colId xmlns:a16="http://schemas.microsoft.com/office/drawing/2014/main" val="494031838"/>
                    </a:ext>
                  </a:extLst>
                </a:gridCol>
                <a:gridCol w="372584">
                  <a:extLst>
                    <a:ext uri="{9D8B030D-6E8A-4147-A177-3AD203B41FA5}">
                      <a16:colId xmlns:a16="http://schemas.microsoft.com/office/drawing/2014/main" val="1878871228"/>
                    </a:ext>
                  </a:extLst>
                </a:gridCol>
                <a:gridCol w="429830">
                  <a:extLst>
                    <a:ext uri="{9D8B030D-6E8A-4147-A177-3AD203B41FA5}">
                      <a16:colId xmlns:a16="http://schemas.microsoft.com/office/drawing/2014/main" val="3404574628"/>
                    </a:ext>
                  </a:extLst>
                </a:gridCol>
                <a:gridCol w="538887">
                  <a:extLst>
                    <a:ext uri="{9D8B030D-6E8A-4147-A177-3AD203B41FA5}">
                      <a16:colId xmlns:a16="http://schemas.microsoft.com/office/drawing/2014/main" val="637493226"/>
                    </a:ext>
                  </a:extLst>
                </a:gridCol>
              </a:tblGrid>
              <a:tr h="390437"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/>
                        <a:t>S.No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Name of work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Reference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TEC ( 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Agreement </a:t>
                      </a:r>
                    </a:p>
                    <a:p>
                      <a:pPr algn="ctr"/>
                      <a:r>
                        <a:rPr lang="en-GB" dirty="0"/>
                        <a:t>amount (Rs.)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Contractor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Progress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029"/>
                  </a:ext>
                </a:extLst>
              </a:tr>
              <a:tr h="390437"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Financial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642957"/>
                  </a:ext>
                </a:extLst>
              </a:tr>
              <a:tr h="44156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/>
                        <a:t>Cpt.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50198"/>
                  </a:ext>
                </a:extLst>
              </a:tr>
              <a:tr h="1268919">
                <a:tc>
                  <a:txBody>
                    <a:bodyPr/>
                    <a:lstStyle/>
                    <a:p>
                      <a:r>
                        <a:rPr lang="en-GB" sz="18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Applying Thermoplastic Material(Road marking) at Main Street,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Trincomalee</a:t>
                      </a:r>
                      <a:endParaRPr lang="en-GB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2023/0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1,175,000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993,552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Quotation</a:t>
                      </a:r>
                      <a:r>
                        <a:rPr lang="en-US" sz="1800" b="1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Work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2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3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7854"/>
                  </a:ext>
                </a:extLst>
              </a:tr>
              <a:tr h="1268919">
                <a:tc>
                  <a:txBody>
                    <a:bodyPr/>
                    <a:lstStyle/>
                    <a:p>
                      <a:r>
                        <a:rPr lang="en-GB" b="1" dirty="0"/>
                        <a:t>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Repairs to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Varandah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Roof at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Anurathapura</a:t>
                      </a: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Junction Market at Urban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Council,Trincomalee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UC/TCO/WD/R/Co.Fu/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2023/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1,446,700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14</a:t>
                      </a: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,446,700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/>
                        <a:t>Manaiyaveli Community </a:t>
                      </a:r>
                      <a:r>
                        <a:rPr lang="en-GB" sz="1800" b="1" dirty="0" err="1"/>
                        <a:t>Center</a:t>
                      </a:r>
                      <a:endParaRPr lang="en-GB" sz="1800" b="1" dirty="0"/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Awarded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</a:rPr>
                        <a:t>√</a:t>
                      </a:r>
                      <a:endParaRPr lang="en-GB" dirty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28974"/>
                  </a:ext>
                </a:extLst>
              </a:tr>
              <a:tr h="1268919">
                <a:tc>
                  <a:txBody>
                    <a:bodyPr/>
                    <a:lstStyle/>
                    <a:p>
                      <a:r>
                        <a:rPr lang="en-GB" sz="1800" b="1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Construction of 6.10m x 6.10 Garage Shed at Urban Council </a:t>
                      </a:r>
                      <a:r>
                        <a:rPr lang="en-US" sz="1800" b="1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Yard,Trincomalee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620000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619,484.50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GB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Direct Labour </a:t>
                      </a:r>
                      <a:r>
                        <a:rPr lang="en-GB" sz="1800" b="1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Systum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861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257" y="523443"/>
            <a:ext cx="9603485" cy="553998"/>
          </a:xfrm>
        </p:spPr>
        <p:txBody>
          <a:bodyPr/>
          <a:lstStyle/>
          <a:p>
            <a:r>
              <a:rPr lang="en-GB" dirty="0"/>
              <a:t>Source of fund : Council fund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012363-8C7F-45E6-8B93-34345F07A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497746"/>
              </p:ext>
            </p:extLst>
          </p:nvPr>
        </p:nvGraphicFramePr>
        <p:xfrm>
          <a:off x="296594" y="1150752"/>
          <a:ext cx="11598810" cy="5493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4">
                  <a:extLst>
                    <a:ext uri="{9D8B030D-6E8A-4147-A177-3AD203B41FA5}">
                      <a16:colId xmlns:a16="http://schemas.microsoft.com/office/drawing/2014/main" val="2610879174"/>
                    </a:ext>
                  </a:extLst>
                </a:gridCol>
                <a:gridCol w="2606108">
                  <a:extLst>
                    <a:ext uri="{9D8B030D-6E8A-4147-A177-3AD203B41FA5}">
                      <a16:colId xmlns:a16="http://schemas.microsoft.com/office/drawing/2014/main" val="2346190875"/>
                    </a:ext>
                  </a:extLst>
                </a:gridCol>
                <a:gridCol w="1223992">
                  <a:extLst>
                    <a:ext uri="{9D8B030D-6E8A-4147-A177-3AD203B41FA5}">
                      <a16:colId xmlns:a16="http://schemas.microsoft.com/office/drawing/2014/main" val="3416085683"/>
                    </a:ext>
                  </a:extLst>
                </a:gridCol>
                <a:gridCol w="1187942">
                  <a:extLst>
                    <a:ext uri="{9D8B030D-6E8A-4147-A177-3AD203B41FA5}">
                      <a16:colId xmlns:a16="http://schemas.microsoft.com/office/drawing/2014/main" val="321858246"/>
                    </a:ext>
                  </a:extLst>
                </a:gridCol>
                <a:gridCol w="1340004">
                  <a:extLst>
                    <a:ext uri="{9D8B030D-6E8A-4147-A177-3AD203B41FA5}">
                      <a16:colId xmlns:a16="http://schemas.microsoft.com/office/drawing/2014/main" val="4192096133"/>
                    </a:ext>
                  </a:extLst>
                </a:gridCol>
                <a:gridCol w="1263973">
                  <a:extLst>
                    <a:ext uri="{9D8B030D-6E8A-4147-A177-3AD203B41FA5}">
                      <a16:colId xmlns:a16="http://schemas.microsoft.com/office/drawing/2014/main" val="3429159909"/>
                    </a:ext>
                  </a:extLst>
                </a:gridCol>
                <a:gridCol w="914500">
                  <a:extLst>
                    <a:ext uri="{9D8B030D-6E8A-4147-A177-3AD203B41FA5}">
                      <a16:colId xmlns:a16="http://schemas.microsoft.com/office/drawing/2014/main" val="2209977818"/>
                    </a:ext>
                  </a:extLst>
                </a:gridCol>
                <a:gridCol w="572526">
                  <a:extLst>
                    <a:ext uri="{9D8B030D-6E8A-4147-A177-3AD203B41FA5}">
                      <a16:colId xmlns:a16="http://schemas.microsoft.com/office/drawing/2014/main" val="134375011"/>
                    </a:ext>
                  </a:extLst>
                </a:gridCol>
                <a:gridCol w="446107">
                  <a:extLst>
                    <a:ext uri="{9D8B030D-6E8A-4147-A177-3AD203B41FA5}">
                      <a16:colId xmlns:a16="http://schemas.microsoft.com/office/drawing/2014/main" val="494031838"/>
                    </a:ext>
                  </a:extLst>
                </a:gridCol>
                <a:gridCol w="371757">
                  <a:extLst>
                    <a:ext uri="{9D8B030D-6E8A-4147-A177-3AD203B41FA5}">
                      <a16:colId xmlns:a16="http://schemas.microsoft.com/office/drawing/2014/main" val="1878871228"/>
                    </a:ext>
                  </a:extLst>
                </a:gridCol>
                <a:gridCol w="428876">
                  <a:extLst>
                    <a:ext uri="{9D8B030D-6E8A-4147-A177-3AD203B41FA5}">
                      <a16:colId xmlns:a16="http://schemas.microsoft.com/office/drawing/2014/main" val="3404574628"/>
                    </a:ext>
                  </a:extLst>
                </a:gridCol>
                <a:gridCol w="537691">
                  <a:extLst>
                    <a:ext uri="{9D8B030D-6E8A-4147-A177-3AD203B41FA5}">
                      <a16:colId xmlns:a16="http://schemas.microsoft.com/office/drawing/2014/main" val="637493226"/>
                    </a:ext>
                  </a:extLst>
                </a:gridCol>
              </a:tblGrid>
              <a:tr h="453031"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/>
                        <a:t>S.No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Name of work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Reference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TEC ( 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Agreement </a:t>
                      </a:r>
                    </a:p>
                    <a:p>
                      <a:pPr algn="ctr"/>
                      <a:r>
                        <a:rPr lang="en-GB" dirty="0"/>
                        <a:t>amount (Rs.)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Contractor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Progress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15029"/>
                  </a:ext>
                </a:extLst>
              </a:tr>
              <a:tr h="453031"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r>
                        <a:rPr lang="en-GB" sz="1600" dirty="0"/>
                        <a:t>Financial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642957"/>
                  </a:ext>
                </a:extLst>
              </a:tr>
              <a:tr h="51236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/>
                        <a:t>Cpt.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50198"/>
                  </a:ext>
                </a:extLst>
              </a:tr>
              <a:tr h="1182930">
                <a:tc>
                  <a:txBody>
                    <a:bodyPr/>
                    <a:lstStyle/>
                    <a:p>
                      <a:r>
                        <a:rPr lang="en-GB" sz="1800" b="1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 of Sculpture 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Work,Round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About (Front of Urban Council),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Trincomalee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912,000.00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912,000.00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Quotation</a:t>
                      </a:r>
                      <a:r>
                        <a:rPr lang="en-US" sz="1800" b="1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Work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2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3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4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7854"/>
                  </a:ext>
                </a:extLst>
              </a:tr>
              <a:tr h="293220">
                <a:tc>
                  <a:txBody>
                    <a:bodyPr/>
                    <a:lstStyle/>
                    <a:p>
                      <a:r>
                        <a:rPr lang="en-GB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 of "X" Mas Tree</a:t>
                      </a:r>
                      <a:endParaRPr lang="en-GB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pc="-4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460,000.00</a:t>
                      </a: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Quotation</a:t>
                      </a:r>
                      <a:r>
                        <a:rPr lang="en-US" sz="1800" b="1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Work</a:t>
                      </a:r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5" action="ppaction://hlinkfile"/>
                        </a:rPr>
                        <a:t>√</a:t>
                      </a:r>
                      <a:endParaRPr lang="en-GB" dirty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6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lgerian" panose="04020705040A02060702" pitchFamily="82" charset="0"/>
                          <a:hlinkClick r:id="rId7" action="ppaction://hlinkfile"/>
                        </a:rPr>
                        <a:t>√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28974"/>
                  </a:ext>
                </a:extLst>
              </a:tr>
              <a:tr h="1697590">
                <a:tc>
                  <a:txBody>
                    <a:bodyPr/>
                    <a:lstStyle/>
                    <a:p>
                      <a:pPr marL="0"/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endParaRPr lang="en-US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/>
                      <a:endParaRPr lang="en-GB" sz="1800" b="1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pc="-4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endParaRPr lang="en-GB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930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</TotalTime>
  <Words>1069</Words>
  <Application>Microsoft Office PowerPoint</Application>
  <PresentationFormat>Widescreen</PresentationFormat>
  <Paragraphs>449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Algerian</vt:lpstr>
      <vt:lpstr>Arial</vt:lpstr>
      <vt:lpstr>Calibri</vt:lpstr>
      <vt:lpstr>Times New Roman</vt:lpstr>
      <vt:lpstr>Office Theme</vt:lpstr>
      <vt:lpstr>URBAN COUNCIL TRINCOMALEE  PROGRESS REVIEW JANUARY- 2024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Source of fund : Council fund</vt:lpstr>
      <vt:lpstr>Source of fund : Council fund</vt:lpstr>
      <vt:lpstr>Source of fund : Council fund</vt:lpstr>
      <vt:lpstr>Source of fund : Council fund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 FOR THE MONTH OF OCTOBER -2023</dc:title>
  <dc:creator>MIC</dc:creator>
  <cp:lastModifiedBy>MIC</cp:lastModifiedBy>
  <cp:revision>84</cp:revision>
  <dcterms:created xsi:type="dcterms:W3CDTF">2023-11-23T00:42:04Z</dcterms:created>
  <dcterms:modified xsi:type="dcterms:W3CDTF">2024-01-22T19:58:59Z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2023-11-23T00:00:00Z</vt:filetime>
  </property>
  <property fmtid="{D5CDD505-2E9C-101B-9397-08002B2CF9AE}" pid="5" name="Producer">
    <vt:lpwstr>3-Heights(TM) PDF Security Shell 4.8.25.2 (http://www.pdf-tools.com)</vt:lpwstr>
  </property>
</Properties>
</file>